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65" r:id="rId2"/>
    <p:sldId id="617" r:id="rId3"/>
    <p:sldId id="374" r:id="rId4"/>
    <p:sldId id="435" r:id="rId5"/>
    <p:sldId id="811" r:id="rId6"/>
    <p:sldId id="585" r:id="rId7"/>
    <p:sldId id="604" r:id="rId8"/>
    <p:sldId id="370" r:id="rId9"/>
    <p:sldId id="380" r:id="rId10"/>
    <p:sldId id="612" r:id="rId11"/>
    <p:sldId id="812" r:id="rId12"/>
    <p:sldId id="432" r:id="rId13"/>
    <p:sldId id="615" r:id="rId14"/>
    <p:sldId id="348" r:id="rId15"/>
    <p:sldId id="810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4">
          <p15:clr>
            <a:srgbClr val="A4A3A4"/>
          </p15:clr>
        </p15:guide>
        <p15:guide id="2" orient="horz" pos="2219">
          <p15:clr>
            <a:srgbClr val="A4A3A4"/>
          </p15:clr>
        </p15:guide>
        <p15:guide id="3" orient="horz" pos="14">
          <p15:clr>
            <a:srgbClr val="A4A3A4"/>
          </p15:clr>
        </p15:guide>
        <p15:guide id="4" pos="5759">
          <p15:clr>
            <a:srgbClr val="A4A3A4"/>
          </p15:clr>
        </p15:guide>
        <p15:guide id="5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  <a:srgbClr val="BA0C2F"/>
    <a:srgbClr val="535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06" autoAdjust="0"/>
    <p:restoredTop sz="99388" autoAdjust="0"/>
  </p:normalViewPr>
  <p:slideViewPr>
    <p:cSldViewPr snapToGrid="0" snapToObjects="1">
      <p:cViewPr>
        <p:scale>
          <a:sx n="121" d="100"/>
          <a:sy n="121" d="100"/>
        </p:scale>
        <p:origin x="392" y="96"/>
      </p:cViewPr>
      <p:guideLst>
        <p:guide orient="horz" pos="4034"/>
        <p:guide orient="horz" pos="2219"/>
        <p:guide orient="horz" pos="14"/>
        <p:guide pos="5759"/>
        <p:guide pos="28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F2216-3C6C-5242-8DB2-4752D4FEC615}" type="datetimeFigureOut">
              <a:rPr lang="en-US" smtClean="0">
                <a:latin typeface="Arial"/>
              </a:rPr>
              <a:pPr/>
              <a:t>2/3/20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E00F2-CC6B-3345-A584-44341337AE23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54263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2CD6293C-6F3F-374D-A003-D3E152FC3744}" type="datetimeFigureOut">
              <a:rPr lang="en-US" smtClean="0"/>
              <a:pPr/>
              <a:t>2/3/20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D389288A-BD78-EC48-81B6-C08E556E16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760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30" y="2058235"/>
            <a:ext cx="3185337" cy="707853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206213" y="2914151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217330" y="3392822"/>
            <a:ext cx="7498993" cy="138237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</p:spTree>
    <p:extLst>
      <p:ext uri="{BB962C8B-B14F-4D97-AF65-F5344CB8AC3E}">
        <p14:creationId xmlns:p14="http://schemas.microsoft.com/office/powerpoint/2010/main" val="1560679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0ABE-6EE6-2C40-A3D2-1EBEA7A5680C}" type="datetime1">
              <a:rPr lang="en-US" smtClean="0"/>
              <a:t>2/3/20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1476374"/>
            <a:ext cx="9144000" cy="481647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59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279400"/>
            <a:ext cx="7816649" cy="822036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6074"/>
            <a:ext cx="8229600" cy="49900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3000" y="6356350"/>
            <a:ext cx="1447800" cy="298450"/>
          </a:xfrm>
        </p:spPr>
        <p:txBody>
          <a:bodyPr/>
          <a:lstStyle/>
          <a:p>
            <a:fld id="{770BF2F4-2AC7-5642-90EC-6DF86F18F69C}" type="datetime1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NASA insignia2Colo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50" y="5963831"/>
            <a:ext cx="793954" cy="656539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43000" y="6324599"/>
            <a:ext cx="7467600" cy="1"/>
          </a:xfrm>
          <a:prstGeom prst="line">
            <a:avLst/>
          </a:prstGeom>
          <a:ln w="28575" cmpd="sng">
            <a:solidFill>
              <a:srgbClr val="0033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961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55990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304986" y="4942618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316103" y="5421290"/>
            <a:ext cx="7498993" cy="80443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8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" y="3843849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2"/>
                </a:solidFill>
              </a:rPr>
              <a:t>jpl.nasa.gov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64190" y="3654169"/>
            <a:ext cx="4042530" cy="0"/>
          </a:xfrm>
          <a:prstGeom prst="line">
            <a:avLst/>
          </a:prstGeom>
          <a:ln w="1270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143" y="2541306"/>
            <a:ext cx="4234462" cy="94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17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" y="2995083"/>
            <a:ext cx="9144000" cy="86783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Chapter Divider</a:t>
            </a:r>
          </a:p>
        </p:txBody>
      </p:sp>
    </p:spTree>
    <p:extLst>
      <p:ext uri="{BB962C8B-B14F-4D97-AF65-F5344CB8AC3E}">
        <p14:creationId xmlns:p14="http://schemas.microsoft.com/office/powerpoint/2010/main" val="1773567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119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DB41E-7B1E-004D-95F2-5C7252FED580}" type="datetime1">
              <a:rPr lang="en-US" smtClean="0"/>
              <a:t>2/3/20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1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34719C-2497-D546-83D1-6EE09713EC74}" type="datetime1">
              <a:rPr lang="en-US" smtClean="0"/>
              <a:t>2/3/20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</p:spTree>
    <p:extLst>
      <p:ext uri="{BB962C8B-B14F-4D97-AF65-F5344CB8AC3E}">
        <p14:creationId xmlns:p14="http://schemas.microsoft.com/office/powerpoint/2010/main" val="1609336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517FD-CC62-3941-B741-E965A79E54F2}" type="datetime1">
              <a:rPr lang="en-US" smtClean="0"/>
              <a:t>2/3/20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57200" y="1476963"/>
            <a:ext cx="8248650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48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79F9A-70AC-A64C-915B-D332EDC8089E}" type="datetime1">
              <a:rPr lang="en-US" smtClean="0"/>
              <a:t>2/3/20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78362" y="1476963"/>
            <a:ext cx="4008438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0"/>
          </p:nvPr>
        </p:nvSpPr>
        <p:spPr>
          <a:xfrm>
            <a:off x="454025" y="1476375"/>
            <a:ext cx="4023901" cy="48164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3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111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9" r:id="rId2"/>
    <p:sldLayoutId id="2147483696" r:id="rId3"/>
    <p:sldLayoutId id="2147483697" r:id="rId4"/>
    <p:sldLayoutId id="2147483655" r:id="rId5"/>
    <p:sldLayoutId id="2147483700" r:id="rId6"/>
    <p:sldLayoutId id="2147483658" r:id="rId7"/>
    <p:sldLayoutId id="2147483649" r:id="rId8"/>
    <p:sldLayoutId id="2147483651" r:id="rId9"/>
    <p:sldLayoutId id="2147483698" r:id="rId10"/>
    <p:sldLayoutId id="2147483701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613317" y="4959047"/>
            <a:ext cx="8212371" cy="1659063"/>
          </a:xfrm>
          <a:prstGeom prst="rect">
            <a:avLst/>
          </a:prstGeom>
        </p:spPr>
        <p:txBody>
          <a:bodyPr lIns="91418" tIns="45709" rIns="91418" bIns="45709" anchor="t"/>
          <a:lstStyle>
            <a:lvl1pPr marL="0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9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8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79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73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46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58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65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744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>
                <a:solidFill>
                  <a:srgbClr val="000000"/>
                </a:solidFill>
              </a:rPr>
              <a:t>5. Linear Mixture Models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Dr. David R. Thompson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Jet Propulsion Laboratory, Imaging Spectroscopy Group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July 20, 2019</a:t>
            </a:r>
          </a:p>
        </p:txBody>
      </p:sp>
      <p:pic>
        <p:nvPicPr>
          <p:cNvPr id="9" name="Picture 8" descr="Tribrand_BlackText_RGB_022615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29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39B9994-AD96-8143-83BC-C175E1CCF0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3" b="11459"/>
          <a:stretch/>
        </p:blipFill>
        <p:spPr>
          <a:xfrm>
            <a:off x="2582237" y="2179835"/>
            <a:ext cx="3738441" cy="377824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7B07CA-04E4-8A4A-A410-95CF95876AFA}" type="datetime1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davidraythompson@gmail.com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821F291-CD20-B647-9D22-95806DF01F08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Orchard example</a:t>
            </a:r>
          </a:p>
        </p:txBody>
      </p:sp>
      <p:pic>
        <p:nvPicPr>
          <p:cNvPr id="9" name="Content Placeholder 1" descr="Rplot.pdf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2517388"/>
            <a:ext cx="4002088" cy="4273550"/>
          </a:xfrm>
        </p:spPr>
      </p:pic>
      <p:pic>
        <p:nvPicPr>
          <p:cNvPr id="7" name="Picture 6" descr="Rplot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1"/>
          <a:stretch/>
        </p:blipFill>
        <p:spPr>
          <a:xfrm>
            <a:off x="6201139" y="958457"/>
            <a:ext cx="2527396" cy="2672213"/>
          </a:xfrm>
          <a:prstGeom prst="rect">
            <a:avLst/>
          </a:prstGeom>
        </p:spPr>
      </p:pic>
      <p:pic>
        <p:nvPicPr>
          <p:cNvPr id="10" name="Picture 9" descr="Rplo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168" y="3568583"/>
            <a:ext cx="2594054" cy="2523521"/>
          </a:xfrm>
          <a:prstGeom prst="rect">
            <a:avLst/>
          </a:prstGeom>
        </p:spPr>
      </p:pic>
      <p:pic>
        <p:nvPicPr>
          <p:cNvPr id="11" name="Picture 10" descr="Rplot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63" y="2610715"/>
            <a:ext cx="2519391" cy="2450888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cxnSpLocks/>
          </p:cNvCxnSpPr>
          <p:nvPr/>
        </p:nvCxnSpPr>
        <p:spPr>
          <a:xfrm flipH="1">
            <a:off x="4902202" y="5067275"/>
            <a:ext cx="1153765" cy="3225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>
          <a:xfrm flipV="1">
            <a:off x="2450948" y="3507191"/>
            <a:ext cx="663040" cy="3569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49888" y="4003670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shade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485944" y="1706250"/>
            <a:ext cx="98650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green</a:t>
            </a:r>
          </a:p>
          <a:p>
            <a:r>
              <a:rPr lang="en-US" sz="1350" dirty="0"/>
              <a:t>vegetation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55967" y="4599682"/>
            <a:ext cx="4235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soil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5759289" y="2528005"/>
            <a:ext cx="408047" cy="6747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721010" y="2528005"/>
            <a:ext cx="1856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PCA Projection</a:t>
            </a:r>
          </a:p>
        </p:txBody>
      </p:sp>
      <p:pic>
        <p:nvPicPr>
          <p:cNvPr id="18" name="Content Placeholder 1" descr="Rplot.pdf">
            <a:extLst>
              <a:ext uri="{FF2B5EF4-FFF2-40B4-BE49-F238E27FC236}">
                <a16:creationId xmlns:a16="http://schemas.microsoft.com/office/drawing/2014/main" id="{4A48F0B1-98B0-274C-B7A9-4032A36567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508149" y="2669968"/>
            <a:ext cx="4002346" cy="4273473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E25E69-E2E0-3E4B-8303-3488E77607D1}"/>
              </a:ext>
            </a:extLst>
          </p:cNvPr>
          <p:cNvSpPr txBox="1"/>
          <p:nvPr/>
        </p:nvSpPr>
        <p:spPr>
          <a:xfrm>
            <a:off x="415465" y="1263545"/>
            <a:ext cx="54910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projection onto the first two principal components reveals a “simplex” of linear mixtures comprised of shade, soil, and vegetation.</a:t>
            </a:r>
          </a:p>
        </p:txBody>
      </p:sp>
    </p:spTree>
    <p:extLst>
      <p:ext uri="{BB962C8B-B14F-4D97-AF65-F5344CB8AC3E}">
        <p14:creationId xmlns:p14="http://schemas.microsoft.com/office/powerpoint/2010/main" val="2828361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F9C75A-51F8-FC44-97F3-B3AB7A45F5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C34719C-2497-D546-83D1-6EE09713EC74}" type="datetime1">
              <a:rPr lang="en-US" smtClean="0"/>
              <a:t>2/3/20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DAEE42-D329-D447-97D6-94958A2C66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3E3901-EC39-E449-920F-DE8B24354C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D8D95D-5E16-3D4A-B890-5434D0FAEF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Continuum-absorption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204062-0B05-FD44-9D92-FDDEABD015C0}"/>
              </a:ext>
            </a:extLst>
          </p:cNvPr>
          <p:cNvSpPr txBox="1"/>
          <p:nvPr/>
        </p:nvSpPr>
        <p:spPr>
          <a:xfrm>
            <a:off x="624469" y="1182029"/>
            <a:ext cx="79508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common model for reflectance spectra is to treat the reflectance as a linear or polynomial ”continuum,” attenuated by one or more absorption features.  </a:t>
            </a:r>
          </a:p>
          <a:p>
            <a:endParaRPr lang="en-US" dirty="0"/>
          </a:p>
          <a:p>
            <a:r>
              <a:rPr lang="en-US" dirty="0"/>
              <a:t>Continuum removal involves dividing by the linear continuum, transforming the absorption into a feature that is more invariant and insensitive to the substrate underneath.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27B477-370D-8C46-8379-AB5EAD76F428}"/>
              </a:ext>
            </a:extLst>
          </p:cNvPr>
          <p:cNvSpPr txBox="1"/>
          <p:nvPr/>
        </p:nvSpPr>
        <p:spPr>
          <a:xfrm>
            <a:off x="589670" y="3213354"/>
            <a:ext cx="33937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Here, the library holds the absorption signatures.  A fitting algorithm matches them to the continuum-removed spectra.</a:t>
            </a:r>
          </a:p>
          <a:p>
            <a:endParaRPr lang="en-US" dirty="0"/>
          </a:p>
          <a:p>
            <a:r>
              <a:rPr lang="en-US" dirty="0"/>
              <a:t>The panel at right shows a Hematite absorption feature from the USGS spectral library.  The continuum appears in grey.</a:t>
            </a:r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C72685E-C737-1240-A45F-1DC8687D73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65"/>
          <a:stretch/>
        </p:blipFill>
        <p:spPr>
          <a:xfrm>
            <a:off x="4172571" y="3505327"/>
            <a:ext cx="4514229" cy="298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13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C93F35-6432-CB46-B041-77E20965C10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C34719C-2497-D546-83D1-6EE09713EC74}" type="datetime1">
              <a:rPr lang="en-US" smtClean="0"/>
              <a:t>2/3/20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0C63A7-6FFD-3F49-B482-CE01313669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24C5B-72BC-4F4E-ACAD-36EB603775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3BF98D0-EC73-024E-804B-CEB48F79D5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Placing the continuum is an art!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4F3ECC-7A61-CF4B-B7D3-14C818966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734" y="1014761"/>
            <a:ext cx="6999812" cy="547811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4C6419-559F-DF4A-A9CD-452C00E0AADC}"/>
              </a:ext>
            </a:extLst>
          </p:cNvPr>
          <p:cNvCxnSpPr/>
          <p:nvPr/>
        </p:nvCxnSpPr>
        <p:spPr>
          <a:xfrm>
            <a:off x="5642517" y="2620537"/>
            <a:ext cx="769434" cy="1360448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D1BE29-A181-FB4B-A9ED-7091F25C8947}"/>
              </a:ext>
            </a:extLst>
          </p:cNvPr>
          <p:cNvCxnSpPr>
            <a:cxnSpLocks/>
          </p:cNvCxnSpPr>
          <p:nvPr/>
        </p:nvCxnSpPr>
        <p:spPr>
          <a:xfrm flipH="1" flipV="1">
            <a:off x="5319132" y="2364059"/>
            <a:ext cx="323385" cy="256478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05E265-9B15-CA4D-95C3-F67CC3E2841D}"/>
              </a:ext>
            </a:extLst>
          </p:cNvPr>
          <p:cNvCxnSpPr>
            <a:cxnSpLocks/>
          </p:cNvCxnSpPr>
          <p:nvPr/>
        </p:nvCxnSpPr>
        <p:spPr>
          <a:xfrm flipH="1" flipV="1">
            <a:off x="4882173" y="2185639"/>
            <a:ext cx="425809" cy="17842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4B53EB5-0CA3-DD49-B92E-2AB8374CC232}"/>
              </a:ext>
            </a:extLst>
          </p:cNvPr>
          <p:cNvCxnSpPr>
            <a:cxnSpLocks/>
          </p:cNvCxnSpPr>
          <p:nvPr/>
        </p:nvCxnSpPr>
        <p:spPr>
          <a:xfrm flipH="1">
            <a:off x="4046018" y="2165379"/>
            <a:ext cx="836157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042D304-B9D8-E646-A320-D3376B41A826}"/>
              </a:ext>
            </a:extLst>
          </p:cNvPr>
          <p:cNvCxnSpPr>
            <a:cxnSpLocks/>
          </p:cNvCxnSpPr>
          <p:nvPr/>
        </p:nvCxnSpPr>
        <p:spPr>
          <a:xfrm>
            <a:off x="6350619" y="3876482"/>
            <a:ext cx="429322" cy="701094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A61EA45-1F51-E04F-9061-4E78E055CAC2}"/>
              </a:ext>
            </a:extLst>
          </p:cNvPr>
          <p:cNvCxnSpPr>
            <a:cxnSpLocks/>
          </p:cNvCxnSpPr>
          <p:nvPr/>
        </p:nvCxnSpPr>
        <p:spPr>
          <a:xfrm>
            <a:off x="6381285" y="3886916"/>
            <a:ext cx="523622" cy="640479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0FAA4EE-C2DC-8E44-8327-07CA8DF89D33}"/>
              </a:ext>
            </a:extLst>
          </p:cNvPr>
          <p:cNvCxnSpPr>
            <a:cxnSpLocks/>
          </p:cNvCxnSpPr>
          <p:nvPr/>
        </p:nvCxnSpPr>
        <p:spPr>
          <a:xfrm>
            <a:off x="6350619" y="3876482"/>
            <a:ext cx="632104" cy="513236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BAD2949-460C-B94C-A75D-50C8CBD6C180}"/>
              </a:ext>
            </a:extLst>
          </p:cNvPr>
          <p:cNvSpPr txBox="1"/>
          <p:nvPr/>
        </p:nvSpPr>
        <p:spPr>
          <a:xfrm>
            <a:off x="6650364" y="379631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886355-82BA-6D40-AD65-F0AE6706360A}"/>
              </a:ext>
            </a:extLst>
          </p:cNvPr>
          <p:cNvSpPr txBox="1"/>
          <p:nvPr/>
        </p:nvSpPr>
        <p:spPr>
          <a:xfrm>
            <a:off x="4507640" y="2764944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Absorptions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E8B4EE-7D85-F847-A99E-5B2B4407C4FD}"/>
              </a:ext>
            </a:extLst>
          </p:cNvPr>
          <p:cNvSpPr txBox="1"/>
          <p:nvPr/>
        </p:nvSpPr>
        <p:spPr>
          <a:xfrm rot="3542987">
            <a:off x="5425383" y="2736899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Continuum</a:t>
            </a:r>
          </a:p>
        </p:txBody>
      </p:sp>
    </p:spTree>
    <p:extLst>
      <p:ext uri="{BB962C8B-B14F-4D97-AF65-F5344CB8AC3E}">
        <p14:creationId xmlns:p14="http://schemas.microsoft.com/office/powerpoint/2010/main" val="4002916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7CCC10-3F99-7442-9D2E-174045063AF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C34719C-2497-D546-83D1-6EE09713EC74}" type="datetime1">
              <a:rPr lang="en-US" smtClean="0"/>
              <a:t>2/3/20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E4B667-4531-1A4B-90A7-AB47320C3C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3445D-1F9B-7642-81DD-27420EA163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D678E9C-EF61-694E-8254-91790EC305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Inversion options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8F2B79B0-C3A6-0241-AB78-CE979D03C69A}"/>
              </a:ext>
            </a:extLst>
          </p:cNvPr>
          <p:cNvSpPr txBox="1">
            <a:spLocks/>
          </p:cNvSpPr>
          <p:nvPr/>
        </p:nvSpPr>
        <p:spPr>
          <a:xfrm>
            <a:off x="497945" y="1595448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US" dirty="0"/>
          </a:p>
          <a:p>
            <a:endParaRPr lang="en-US" dirty="0"/>
          </a:p>
          <a:p>
            <a:pPr marL="514350" indent="-514350">
              <a:buAutoNum type="arabicPeriod"/>
            </a:pPr>
            <a:r>
              <a:rPr lang="en-US" sz="1800" b="0" dirty="0"/>
              <a:t>Standard least squares minimization:</a:t>
            </a:r>
          </a:p>
          <a:p>
            <a:pPr marL="514350" indent="-514350">
              <a:buAutoNum type="arabicPeriod"/>
            </a:pPr>
            <a:endParaRPr lang="en-US" sz="1800" b="0" dirty="0"/>
          </a:p>
          <a:p>
            <a:pPr marL="514350" indent="-514350">
              <a:buAutoNum type="arabicPeriod"/>
            </a:pPr>
            <a:endParaRPr lang="en-US" sz="1800" b="0" dirty="0"/>
          </a:p>
          <a:p>
            <a:pPr marL="514350" indent="-514350">
              <a:buAutoNum type="arabicPeriod"/>
            </a:pPr>
            <a:endParaRPr lang="en-US" sz="1800" b="0" dirty="0"/>
          </a:p>
          <a:p>
            <a:pPr marL="514350" indent="-514350">
              <a:buAutoNum type="arabicPeriod"/>
            </a:pPr>
            <a:endParaRPr lang="en-US" sz="1800" b="0" dirty="0"/>
          </a:p>
          <a:p>
            <a:pPr marL="514350" indent="-514350">
              <a:buAutoNum type="arabicPeriod"/>
            </a:pPr>
            <a:endParaRPr lang="en-US" sz="1800" b="0" dirty="0"/>
          </a:p>
          <a:p>
            <a:pPr marL="514350" indent="-514350">
              <a:buAutoNum type="arabicPeriod"/>
            </a:pPr>
            <a:r>
              <a:rPr lang="en-US" sz="1800" b="0" dirty="0"/>
              <a:t>Nonnegative least squares (Lawson/Hansen algorithm, iterative):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A0C078A-3808-914D-98B1-201C5F8DCF6A}"/>
                  </a:ext>
                </a:extLst>
              </p:cNvPr>
              <p:cNvSpPr/>
              <p:nvPr/>
            </p:nvSpPr>
            <p:spPr>
              <a:xfrm>
                <a:off x="3629928" y="989063"/>
                <a:ext cx="196880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600" b="1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3600" b="1" i="1" dirty="0" smtClean="0">
                          <a:latin typeface="Cambria Math" panose="02040503050406030204" pitchFamily="18" charset="0"/>
                        </a:rPr>
                        <m:t>𝑨𝒃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A0C078A-3808-914D-98B1-201C5F8DCF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928" y="989063"/>
                <a:ext cx="1968809" cy="646331"/>
              </a:xfrm>
              <a:prstGeom prst="rect">
                <a:avLst/>
              </a:prstGeom>
              <a:blipFill>
                <a:blip r:embed="rId2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BCFC8AB6-2297-6F4E-8F92-A8325B233708}"/>
              </a:ext>
            </a:extLst>
          </p:cNvPr>
          <p:cNvSpPr/>
          <p:nvPr/>
        </p:nvSpPr>
        <p:spPr>
          <a:xfrm>
            <a:off x="3849544" y="1872850"/>
            <a:ext cx="17491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A library matrix where columns are spectra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CC39AD-3244-C441-8CC6-88E03ED18398}"/>
              </a:ext>
            </a:extLst>
          </p:cNvPr>
          <p:cNvSpPr/>
          <p:nvPr/>
        </p:nvSpPr>
        <p:spPr>
          <a:xfrm>
            <a:off x="5592764" y="1872325"/>
            <a:ext cx="15914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Vector of mixing coefficients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204E19-A08D-E34B-8B03-2EB6DF5AB726}"/>
              </a:ext>
            </a:extLst>
          </p:cNvPr>
          <p:cNvSpPr/>
          <p:nvPr/>
        </p:nvSpPr>
        <p:spPr>
          <a:xfrm>
            <a:off x="2753637" y="1878596"/>
            <a:ext cx="12536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Measured spectrum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E031D22-A3E1-1B4D-9941-AEA77563FFE8}"/>
              </a:ext>
            </a:extLst>
          </p:cNvPr>
          <p:cNvCxnSpPr/>
          <p:nvPr/>
        </p:nvCxnSpPr>
        <p:spPr>
          <a:xfrm flipV="1">
            <a:off x="3519179" y="1540429"/>
            <a:ext cx="221498" cy="313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7FED1C8-452E-D64D-9ECB-521574DCF848}"/>
              </a:ext>
            </a:extLst>
          </p:cNvPr>
          <p:cNvCxnSpPr>
            <a:cxnSpLocks/>
          </p:cNvCxnSpPr>
          <p:nvPr/>
        </p:nvCxnSpPr>
        <p:spPr>
          <a:xfrm flipV="1">
            <a:off x="4724140" y="1528279"/>
            <a:ext cx="200876" cy="313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2D2B16C-DF65-964E-8D44-019F49F81819}"/>
              </a:ext>
            </a:extLst>
          </p:cNvPr>
          <p:cNvCxnSpPr>
            <a:cxnSpLocks/>
          </p:cNvCxnSpPr>
          <p:nvPr/>
        </p:nvCxnSpPr>
        <p:spPr>
          <a:xfrm flipH="1" flipV="1">
            <a:off x="5410061" y="1485298"/>
            <a:ext cx="365407" cy="325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A8A079D-23A1-8A4B-8BA1-F6A278EDCCDA}"/>
                  </a:ext>
                </a:extLst>
              </p:cNvPr>
              <p:cNvSpPr/>
              <p:nvPr/>
            </p:nvSpPr>
            <p:spPr>
              <a:xfrm>
                <a:off x="1715951" y="2989374"/>
                <a:ext cx="6016378" cy="4816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acc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p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sSup>
                      <m:sSup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400" dirty="0"/>
                  <a:t>     minimizes</a:t>
                </a:r>
                <a:r>
                  <a:rPr lang="en-US" sz="2400" b="1" dirty="0"/>
                  <a:t>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𝑨</m:t>
                    </m:r>
                    <m:acc>
                      <m:accPr>
                        <m:chr m:val="̂"/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acc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A8A079D-23A1-8A4B-8BA1-F6A278EDCC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951" y="2989374"/>
                <a:ext cx="6016378" cy="481607"/>
              </a:xfrm>
              <a:prstGeom prst="rect">
                <a:avLst/>
              </a:prstGeom>
              <a:blipFill>
                <a:blip r:embed="rId3"/>
                <a:stretch>
                  <a:fillRect l="-211" t="-5128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46FD105-831D-E04A-9770-60075AF95135}"/>
                  </a:ext>
                </a:extLst>
              </p:cNvPr>
              <p:cNvSpPr/>
              <p:nvPr/>
            </p:nvSpPr>
            <p:spPr>
              <a:xfrm>
                <a:off x="1275508" y="4769435"/>
                <a:ext cx="6675312" cy="511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acc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dirty="0" smtClean="0">
                            <a:latin typeface="Cambria Math" panose="02040503050406030204" pitchFamily="18" charset="0"/>
                          </a:rPr>
                          <m:t>𝐀</m:t>
                        </m:r>
                        <m:r>
                          <a:rPr lang="en-US" sz="2400" b="1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/>
                  <a:t>  </a:t>
                </a:r>
                <a:r>
                  <a:rPr lang="en-US" sz="2400" dirty="0"/>
                  <a:t>minimizes</a:t>
                </a:r>
                <a:r>
                  <a:rPr lang="en-US" sz="2400" b="1" dirty="0"/>
                  <a:t>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  <m:acc>
                          <m:accPr>
                            <m:chr m:val="̂"/>
                            <m:ctrlPr>
                              <a:rPr lang="en-US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dirty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acc>
                      </m:e>
                    </m:d>
                    <m:r>
                      <a:rPr lang="en-US" sz="24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.   </m:t>
                    </m:r>
                    <m:acc>
                      <m:accPr>
                        <m:chr m:val="̂"/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acc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46FD105-831D-E04A-9770-60075AF951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508" y="4769435"/>
                <a:ext cx="6675312" cy="511230"/>
              </a:xfrm>
              <a:prstGeom prst="rect">
                <a:avLst/>
              </a:prstGeom>
              <a:blipFill>
                <a:blip r:embed="rId4"/>
                <a:stretch>
                  <a:fillRect l="-190" t="-7317"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6577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7586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D1E9EE-AF47-674B-AA64-61E7A245536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97E6AA7-8917-B34C-83E1-5B6384AA0940}" type="datetime1">
              <a:rPr lang="en-US" smtClean="0"/>
              <a:t>2/3/20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A51D85-A6B0-E442-A2DC-18E6CA38B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1ED9F-8DE0-4A47-A075-6E01545D6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D50D438-F29D-CF49-8C4C-E24F37500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026" y="454025"/>
            <a:ext cx="4304138" cy="1866811"/>
          </a:xfrm>
        </p:spPr>
        <p:txBody>
          <a:bodyPr/>
          <a:lstStyle/>
          <a:p>
            <a:r>
              <a:rPr lang="en-US" dirty="0"/>
              <a:t>Exercise 5: Spectral unmixing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91F92C6-C436-D447-9FA2-FD998264DE33}"/>
              </a:ext>
            </a:extLst>
          </p:cNvPr>
          <p:cNvSpPr txBox="1">
            <a:spLocks/>
          </p:cNvSpPr>
          <p:nvPr/>
        </p:nvSpPr>
        <p:spPr>
          <a:xfrm>
            <a:off x="454026" y="1248187"/>
            <a:ext cx="5065828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US" i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3B3C24-E1E7-1048-891A-F0AB1E03D196}"/>
              </a:ext>
            </a:extLst>
          </p:cNvPr>
          <p:cNvSpPr txBox="1"/>
          <p:nvPr/>
        </p:nvSpPr>
        <p:spPr>
          <a:xfrm>
            <a:off x="430063" y="1593333"/>
            <a:ext cx="427747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Objective</a:t>
            </a:r>
            <a:r>
              <a:rPr lang="en-US" dirty="0"/>
              <a:t>: Unmix the list of spectra in the citrus orchard overflight. </a:t>
            </a:r>
          </a:p>
          <a:p>
            <a:endParaRPr lang="en-US" dirty="0"/>
          </a:p>
          <a:p>
            <a:r>
              <a:rPr lang="en-US" dirty="0"/>
              <a:t>Plot the model fits and nonzero component spectra for some representative examples.  The right panel shows spectrum #1000.</a:t>
            </a:r>
          </a:p>
          <a:p>
            <a:endParaRPr lang="en-US" dirty="0"/>
          </a:p>
          <a:p>
            <a:r>
              <a:rPr lang="en-US" dirty="0"/>
              <a:t>Extra credit: interpret your endmembers, and find the mixture fractions of vegetation, </a:t>
            </a:r>
            <a:r>
              <a:rPr lang="en-US" dirty="0" err="1"/>
              <a:t>nonphotosynthetic</a:t>
            </a:r>
            <a:r>
              <a:rPr lang="en-US" dirty="0"/>
              <a:t> vegetation, soil and shade.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6B03B5C-035C-0649-9974-4B2FA6FDB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926" y="706445"/>
            <a:ext cx="3782011" cy="2640350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AC119C-F449-F44E-9BAA-61BA08B04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359823"/>
            <a:ext cx="4504543" cy="30030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8E09D3-B36A-C944-AC4F-CA1DB48CBF59}"/>
              </a:ext>
            </a:extLst>
          </p:cNvPr>
          <p:cNvSpPr txBox="1"/>
          <p:nvPr/>
        </p:nvSpPr>
        <p:spPr>
          <a:xfrm>
            <a:off x="-602166" y="26539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352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C5BCDB-0D1B-0344-9A89-A03AFF1A3DB5}"/>
              </a:ext>
            </a:extLst>
          </p:cNvPr>
          <p:cNvSpPr txBox="1"/>
          <p:nvPr/>
        </p:nvSpPr>
        <p:spPr>
          <a:xfrm>
            <a:off x="234176" y="4672360"/>
            <a:ext cx="87425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Goals for this module</a:t>
            </a:r>
            <a:endParaRPr lang="en-US" sz="1000" b="1" dirty="0"/>
          </a:p>
          <a:p>
            <a:endParaRPr lang="en-US" sz="1000" dirty="0"/>
          </a:p>
          <a:p>
            <a:r>
              <a:rPr lang="en-US" dirty="0"/>
              <a:t>Understand the difference between linear and nonlinear mixing</a:t>
            </a:r>
          </a:p>
          <a:p>
            <a:r>
              <a:rPr lang="en-US" dirty="0"/>
              <a:t>Apply mixture models to synthesize mixed-pixel spectra</a:t>
            </a:r>
          </a:p>
          <a:p>
            <a:r>
              <a:rPr lang="en-US" dirty="0"/>
              <a:t>Unmix spectra with a spectral library</a:t>
            </a:r>
          </a:p>
        </p:txBody>
      </p:sp>
    </p:spTree>
    <p:extLst>
      <p:ext uri="{BB962C8B-B14F-4D97-AF65-F5344CB8AC3E}">
        <p14:creationId xmlns:p14="http://schemas.microsoft.com/office/powerpoint/2010/main" val="3224656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D59DAE4-29A7-704B-B666-8547045BAB8C}" type="datetime1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david.r.thompson@jpl.nasa.gov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3</a:t>
            </a:fld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454026" y="429840"/>
            <a:ext cx="7875935" cy="436031"/>
          </a:xfrm>
        </p:spPr>
        <p:txBody>
          <a:bodyPr/>
          <a:lstStyle/>
          <a:p>
            <a:r>
              <a:rPr lang="en-US" dirty="0"/>
              <a:t>Linear and Non-linear subspaces</a:t>
            </a:r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2EB96EBE-C1F0-7549-90A4-0892580E9117}"/>
              </a:ext>
            </a:extLst>
          </p:cNvPr>
          <p:cNvSpPr txBox="1">
            <a:spLocks/>
          </p:cNvSpPr>
          <p:nvPr/>
        </p:nvSpPr>
        <p:spPr>
          <a:xfrm>
            <a:off x="474135" y="1349036"/>
            <a:ext cx="7875935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1800" b="0" dirty="0"/>
              <a:t>Q: When does linear dimensionality reduction work well for our datasets?</a:t>
            </a:r>
          </a:p>
          <a:p>
            <a:r>
              <a:rPr lang="en-US" sz="1800" b="0" dirty="0"/>
              <a:t>A: When spectra “live” in a mostly-linear subspace.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A810A4-1D4C-1844-84F9-E101E86E0C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1" t="33333" r="19717" b="31112"/>
          <a:stretch/>
        </p:blipFill>
        <p:spPr>
          <a:xfrm>
            <a:off x="713920" y="2638373"/>
            <a:ext cx="3986440" cy="30372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D3BF0F-3F67-7647-91A0-C9211F1A25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1" t="33333" r="19717" b="31112"/>
          <a:stretch/>
        </p:blipFill>
        <p:spPr>
          <a:xfrm>
            <a:off x="4700360" y="2500299"/>
            <a:ext cx="3986440" cy="303728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F5CD704-1859-1F44-8B39-1F00CD658A18}"/>
              </a:ext>
            </a:extLst>
          </p:cNvPr>
          <p:cNvSpPr/>
          <p:nvPr/>
        </p:nvSpPr>
        <p:spPr>
          <a:xfrm rot="5400000">
            <a:off x="5710641" y="2408046"/>
            <a:ext cx="2509019" cy="3041859"/>
          </a:xfrm>
          <a:custGeom>
            <a:avLst/>
            <a:gdLst>
              <a:gd name="connsiteX0" fmla="*/ 0 w 2419815"/>
              <a:gd name="connsiteY0" fmla="*/ 0 h 2763077"/>
              <a:gd name="connsiteX1" fmla="*/ 2419815 w 2419815"/>
              <a:gd name="connsiteY1" fmla="*/ 0 h 2763077"/>
              <a:gd name="connsiteX2" fmla="*/ 2419815 w 2419815"/>
              <a:gd name="connsiteY2" fmla="*/ 2763077 h 2763077"/>
              <a:gd name="connsiteX3" fmla="*/ 0 w 2419815"/>
              <a:gd name="connsiteY3" fmla="*/ 2763077 h 2763077"/>
              <a:gd name="connsiteX4" fmla="*/ 0 w 2419815"/>
              <a:gd name="connsiteY4" fmla="*/ 0 h 2763077"/>
              <a:gd name="connsiteX0" fmla="*/ 0 w 2821259"/>
              <a:gd name="connsiteY0" fmla="*/ 0 h 2763077"/>
              <a:gd name="connsiteX1" fmla="*/ 2821259 w 2821259"/>
              <a:gd name="connsiteY1" fmla="*/ 1393902 h 2763077"/>
              <a:gd name="connsiteX2" fmla="*/ 2419815 w 2821259"/>
              <a:gd name="connsiteY2" fmla="*/ 2763077 h 2763077"/>
              <a:gd name="connsiteX3" fmla="*/ 0 w 2821259"/>
              <a:gd name="connsiteY3" fmla="*/ 2763077 h 2763077"/>
              <a:gd name="connsiteX4" fmla="*/ 0 w 2821259"/>
              <a:gd name="connsiteY4" fmla="*/ 0 h 2763077"/>
              <a:gd name="connsiteX0" fmla="*/ 89209 w 2821259"/>
              <a:gd name="connsiteY0" fmla="*/ 0 h 2919194"/>
              <a:gd name="connsiteX1" fmla="*/ 2821259 w 2821259"/>
              <a:gd name="connsiteY1" fmla="*/ 1550019 h 2919194"/>
              <a:gd name="connsiteX2" fmla="*/ 2419815 w 2821259"/>
              <a:gd name="connsiteY2" fmla="*/ 2919194 h 2919194"/>
              <a:gd name="connsiteX3" fmla="*/ 0 w 2821259"/>
              <a:gd name="connsiteY3" fmla="*/ 2919194 h 2919194"/>
              <a:gd name="connsiteX4" fmla="*/ 89209 w 2821259"/>
              <a:gd name="connsiteY4" fmla="*/ 0 h 2919194"/>
              <a:gd name="connsiteX0" fmla="*/ 66903 w 2798953"/>
              <a:gd name="connsiteY0" fmla="*/ 0 h 2919194"/>
              <a:gd name="connsiteX1" fmla="*/ 2798953 w 2798953"/>
              <a:gd name="connsiteY1" fmla="*/ 1550019 h 2919194"/>
              <a:gd name="connsiteX2" fmla="*/ 2397509 w 2798953"/>
              <a:gd name="connsiteY2" fmla="*/ 2919194 h 2919194"/>
              <a:gd name="connsiteX3" fmla="*/ 0 w 2798953"/>
              <a:gd name="connsiteY3" fmla="*/ 2473145 h 2919194"/>
              <a:gd name="connsiteX4" fmla="*/ 66903 w 2798953"/>
              <a:gd name="connsiteY4" fmla="*/ 0 h 2919194"/>
              <a:gd name="connsiteX0" fmla="*/ 0 w 2732050"/>
              <a:gd name="connsiteY0" fmla="*/ 0 h 3041857"/>
              <a:gd name="connsiteX1" fmla="*/ 2732050 w 2732050"/>
              <a:gd name="connsiteY1" fmla="*/ 1550019 h 3041857"/>
              <a:gd name="connsiteX2" fmla="*/ 2330606 w 2732050"/>
              <a:gd name="connsiteY2" fmla="*/ 2919194 h 3041857"/>
              <a:gd name="connsiteX3" fmla="*/ 223031 w 2732050"/>
              <a:gd name="connsiteY3" fmla="*/ 3041857 h 3041857"/>
              <a:gd name="connsiteX4" fmla="*/ 0 w 2732050"/>
              <a:gd name="connsiteY4" fmla="*/ 0 h 3041857"/>
              <a:gd name="connsiteX0" fmla="*/ 0 w 2609384"/>
              <a:gd name="connsiteY0" fmla="*/ 0 h 3209127"/>
              <a:gd name="connsiteX1" fmla="*/ 2609384 w 2609384"/>
              <a:gd name="connsiteY1" fmla="*/ 1717289 h 3209127"/>
              <a:gd name="connsiteX2" fmla="*/ 2207940 w 2609384"/>
              <a:gd name="connsiteY2" fmla="*/ 3086464 h 3209127"/>
              <a:gd name="connsiteX3" fmla="*/ 100365 w 2609384"/>
              <a:gd name="connsiteY3" fmla="*/ 3209127 h 3209127"/>
              <a:gd name="connsiteX4" fmla="*/ 0 w 2609384"/>
              <a:gd name="connsiteY4" fmla="*/ 0 h 3209127"/>
              <a:gd name="connsiteX0" fmla="*/ 591014 w 2509019"/>
              <a:gd name="connsiteY0" fmla="*/ 0 h 3041858"/>
              <a:gd name="connsiteX1" fmla="*/ 2509019 w 2509019"/>
              <a:gd name="connsiteY1" fmla="*/ 1550020 h 3041858"/>
              <a:gd name="connsiteX2" fmla="*/ 2107575 w 2509019"/>
              <a:gd name="connsiteY2" fmla="*/ 2919195 h 3041858"/>
              <a:gd name="connsiteX3" fmla="*/ 0 w 2509019"/>
              <a:gd name="connsiteY3" fmla="*/ 3041858 h 3041858"/>
              <a:gd name="connsiteX4" fmla="*/ 591014 w 2509019"/>
              <a:gd name="connsiteY4" fmla="*/ 0 h 3041858"/>
              <a:gd name="connsiteX0" fmla="*/ 423749 w 2509019"/>
              <a:gd name="connsiteY0" fmla="*/ 0 h 3041859"/>
              <a:gd name="connsiteX1" fmla="*/ 2509019 w 2509019"/>
              <a:gd name="connsiteY1" fmla="*/ 1550021 h 3041859"/>
              <a:gd name="connsiteX2" fmla="*/ 2107575 w 2509019"/>
              <a:gd name="connsiteY2" fmla="*/ 2919196 h 3041859"/>
              <a:gd name="connsiteX3" fmla="*/ 0 w 2509019"/>
              <a:gd name="connsiteY3" fmla="*/ 3041859 h 3041859"/>
              <a:gd name="connsiteX4" fmla="*/ 423749 w 2509019"/>
              <a:gd name="connsiteY4" fmla="*/ 0 h 3041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9019" h="3041859">
                <a:moveTo>
                  <a:pt x="423749" y="0"/>
                </a:moveTo>
                <a:lnTo>
                  <a:pt x="2509019" y="1550021"/>
                </a:lnTo>
                <a:lnTo>
                  <a:pt x="2107575" y="2919196"/>
                </a:lnTo>
                <a:lnTo>
                  <a:pt x="0" y="3041859"/>
                </a:lnTo>
                <a:lnTo>
                  <a:pt x="423749" y="0"/>
                </a:lnTo>
                <a:close/>
              </a:path>
            </a:pathLst>
          </a:custGeom>
          <a:gradFill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235687-53E3-874F-A140-2EA4E69CB052}"/>
              </a:ext>
            </a:extLst>
          </p:cNvPr>
          <p:cNvCxnSpPr/>
          <p:nvPr/>
        </p:nvCxnSpPr>
        <p:spPr>
          <a:xfrm>
            <a:off x="838098" y="2638373"/>
            <a:ext cx="3490332" cy="30011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B181F2E-E533-A740-8EC9-ADF9822911FA}"/>
              </a:ext>
            </a:extLst>
          </p:cNvPr>
          <p:cNvCxnSpPr>
            <a:cxnSpLocks/>
          </p:cNvCxnSpPr>
          <p:nvPr/>
        </p:nvCxnSpPr>
        <p:spPr>
          <a:xfrm flipV="1">
            <a:off x="1038174" y="2602281"/>
            <a:ext cx="3290256" cy="28705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9BB18D-B4C3-2448-B195-940AF10AA5CE}"/>
              </a:ext>
            </a:extLst>
          </p:cNvPr>
          <p:cNvSpPr txBox="1"/>
          <p:nvPr/>
        </p:nvSpPr>
        <p:spPr>
          <a:xfrm>
            <a:off x="3840165" y="5944728"/>
            <a:ext cx="1548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Credit: </a:t>
            </a:r>
            <a:r>
              <a:rPr lang="en-US" sz="1400" dirty="0" err="1"/>
              <a:t>wikimedia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3214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D59DAE4-29A7-704B-B666-8547045BAB8C}" type="datetime1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david.r.thompson@jpl.nasa.gov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4</a:t>
            </a:fld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454026" y="429840"/>
            <a:ext cx="7875935" cy="436031"/>
          </a:xfrm>
        </p:spPr>
        <p:txBody>
          <a:bodyPr/>
          <a:lstStyle/>
          <a:p>
            <a:r>
              <a:rPr lang="en-US" dirty="0"/>
              <a:t>Linear vs. nonlinear mixtures of spectra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9BB18D-B4C3-2448-B195-940AF10AA5CE}"/>
              </a:ext>
            </a:extLst>
          </p:cNvPr>
          <p:cNvSpPr txBox="1"/>
          <p:nvPr/>
        </p:nvSpPr>
        <p:spPr>
          <a:xfrm>
            <a:off x="2213942" y="6100105"/>
            <a:ext cx="4972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Credit: Keshava and Mustard, IEEE Signal Proc. Mag., 2002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135A67-12D0-BF4D-9B37-FAE2497AC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090" y="2901686"/>
            <a:ext cx="3901713" cy="29323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23A96A-276A-7B43-A27D-02774F931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97" y="2901686"/>
            <a:ext cx="3885755" cy="29323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3736DE-2136-DD44-9E9B-6C9A838FEEA2}"/>
              </a:ext>
            </a:extLst>
          </p:cNvPr>
          <p:cNvSpPr txBox="1"/>
          <p:nvPr/>
        </p:nvSpPr>
        <p:spPr>
          <a:xfrm>
            <a:off x="541927" y="1158530"/>
            <a:ext cx="38857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Linear “geographic” or “areal” mixing </a:t>
            </a:r>
            <a:r>
              <a:rPr lang="en-US" dirty="0"/>
              <a:t>is where spectra combine in in geographic proportion, a “checkerboard model” that is effective for many applications.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2EB3FD-E37E-7345-9425-11F822DC1AD0}"/>
              </a:ext>
            </a:extLst>
          </p:cNvPr>
          <p:cNvSpPr txBox="1"/>
          <p:nvPr/>
        </p:nvSpPr>
        <p:spPr>
          <a:xfrm>
            <a:off x="4752010" y="1166853"/>
            <a:ext cx="38500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Nonlinear “intimate” mixing </a:t>
            </a:r>
            <a:r>
              <a:rPr lang="en-US" dirty="0"/>
              <a:t>is a combination of scattering and reflection/absorption events.  Minerals, tree canopies, urban environments, etc.</a:t>
            </a:r>
          </a:p>
        </p:txBody>
      </p:sp>
    </p:spTree>
    <p:extLst>
      <p:ext uri="{BB962C8B-B14F-4D97-AF65-F5344CB8AC3E}">
        <p14:creationId xmlns:p14="http://schemas.microsoft.com/office/powerpoint/2010/main" val="2484410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D3E5B6-BDCF-0847-85A2-8F900807B4C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C34719C-2497-D546-83D1-6EE09713EC74}" type="datetime1">
              <a:rPr lang="en-US" smtClean="0"/>
              <a:t>2/3/20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4BD536-D649-0A4D-8F8D-34E5C5A3AF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C816CE-2AE2-FA4F-A159-90A8C52B32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146C4CF-A3F2-6841-9126-A7508BBD7A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026" y="454025"/>
            <a:ext cx="3571564" cy="436031"/>
          </a:xfrm>
        </p:spPr>
        <p:txBody>
          <a:bodyPr/>
          <a:lstStyle/>
          <a:p>
            <a:r>
              <a:rPr lang="en-US" dirty="0"/>
              <a:t>Subpixel modeling: Gather a library of spectra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8C8A0-899E-AF49-A084-1E562F1BCABB}"/>
              </a:ext>
            </a:extLst>
          </p:cNvPr>
          <p:cNvSpPr txBox="1"/>
          <p:nvPr/>
        </p:nvSpPr>
        <p:spPr>
          <a:xfrm>
            <a:off x="454026" y="1951672"/>
            <a:ext cx="31701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Could come from locations in the scene, prior observations, or field studies.</a:t>
            </a:r>
          </a:p>
          <a:p>
            <a:endParaRPr lang="en-US" dirty="0"/>
          </a:p>
          <a:p>
            <a:r>
              <a:rPr lang="en-US" dirty="0"/>
              <a:t>The panels at right show an example library formed of green vegetation (GV), soil, and </a:t>
            </a:r>
            <a:r>
              <a:rPr lang="en-US" dirty="0" err="1"/>
              <a:t>nonphotosynthetic</a:t>
            </a:r>
            <a:r>
              <a:rPr lang="en-US" dirty="0"/>
              <a:t> vegetation (NPV) spectra.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E6FB16-FD76-5F47-8D14-AFBEF72A42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75" t="18908" r="14554" b="20125"/>
          <a:stretch/>
        </p:blipFill>
        <p:spPr>
          <a:xfrm>
            <a:off x="3777378" y="454025"/>
            <a:ext cx="5284209" cy="594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33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7B07CA-04E4-8A4A-A410-95CF95876AFA}" type="datetime1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davidraythompson@gmail.com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821F291-CD20-B647-9D22-95806DF01F08}" type="slidenum">
              <a:rPr lang="en-US" smtClean="0"/>
              <a:t>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Subpixel modeling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054" y="1828739"/>
            <a:ext cx="4282355" cy="31936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15816" y="5133112"/>
            <a:ext cx="256006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Geographic mixing (Linear model)</a:t>
            </a:r>
          </a:p>
          <a:p>
            <a:r>
              <a:rPr lang="en-US" sz="1350" dirty="0"/>
              <a:t>[</a:t>
            </a:r>
            <a:r>
              <a:rPr lang="en-US" sz="1350" dirty="0" err="1"/>
              <a:t>Keshava</a:t>
            </a:r>
            <a:r>
              <a:rPr lang="en-US" sz="1350" dirty="0"/>
              <a:t> and Mustard, IEEE 2002]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753384" y="3739321"/>
            <a:ext cx="0" cy="39730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550820" y="3739320"/>
            <a:ext cx="0" cy="39730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060679" y="4175388"/>
            <a:ext cx="126097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Library spectrum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297019" y="4186286"/>
            <a:ext cx="99892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Mixing fraction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3850" y="2908323"/>
            <a:ext cx="414771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dirty="0"/>
              <a:t>r(</a:t>
            </a:r>
            <a:r>
              <a:rPr lang="en-US" sz="3600" dirty="0" err="1"/>
              <a:t>λ</a:t>
            </a:r>
            <a:r>
              <a:rPr lang="en-US" sz="3600" dirty="0"/>
              <a:t>) = </a:t>
            </a:r>
            <a:r>
              <a:rPr lang="en-US" sz="3600" dirty="0" err="1"/>
              <a:t>Σ</a:t>
            </a:r>
            <a:r>
              <a:rPr lang="en-US" sz="3600" baseline="-25000" dirty="0" err="1"/>
              <a:t>i</a:t>
            </a:r>
            <a:r>
              <a:rPr lang="en-US" sz="3600" dirty="0"/>
              <a:t> </a:t>
            </a:r>
            <a:r>
              <a:rPr lang="en-US" sz="3600" dirty="0" err="1"/>
              <a:t>a</a:t>
            </a:r>
            <a:r>
              <a:rPr lang="en-US" sz="3600" baseline="-25000" dirty="0" err="1"/>
              <a:t>i</a:t>
            </a:r>
            <a:r>
              <a:rPr lang="en-US" sz="3600" dirty="0"/>
              <a:t>(</a:t>
            </a:r>
            <a:r>
              <a:rPr lang="en-US" sz="3600" dirty="0" err="1"/>
              <a:t>λ</a:t>
            </a:r>
            <a:r>
              <a:rPr lang="en-US" sz="3600" dirty="0"/>
              <a:t>) b</a:t>
            </a:r>
            <a:r>
              <a:rPr lang="en-US" sz="3600" baseline="-25000" dirty="0"/>
              <a:t>i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1165396" y="3739320"/>
            <a:ext cx="15096" cy="26008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81149" y="3999407"/>
            <a:ext cx="154139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Observed reflectance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40659E-5ECC-4741-B3F7-D52B91DEA5FD}"/>
              </a:ext>
            </a:extLst>
          </p:cNvPr>
          <p:cNvSpPr txBox="1"/>
          <p:nvPr/>
        </p:nvSpPr>
        <p:spPr>
          <a:xfrm>
            <a:off x="613850" y="1382751"/>
            <a:ext cx="32556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assume a geographic mixture model where all pixels are linear combinations of library spectra.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D8D72B-3543-1B4D-BB07-101703B50AC2}"/>
              </a:ext>
            </a:extLst>
          </p:cNvPr>
          <p:cNvSpPr txBox="1"/>
          <p:nvPr/>
        </p:nvSpPr>
        <p:spPr>
          <a:xfrm>
            <a:off x="760314" y="4925626"/>
            <a:ext cx="32556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typical to force all b</a:t>
            </a:r>
            <a:r>
              <a:rPr lang="en-US" baseline="-25000" dirty="0"/>
              <a:t>i </a:t>
            </a:r>
            <a:r>
              <a:rPr lang="en-US" dirty="0"/>
              <a:t>to be nonnegative.  “Sparsity” (i.e. lots of zero entries) may be favored.</a:t>
            </a:r>
          </a:p>
        </p:txBody>
      </p:sp>
    </p:spTree>
    <p:extLst>
      <p:ext uri="{BB962C8B-B14F-4D97-AF65-F5344CB8AC3E}">
        <p14:creationId xmlns:p14="http://schemas.microsoft.com/office/powerpoint/2010/main" val="920770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54A1C51-DAF5-C74A-9855-5723DDC496DA}" type="datetime1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4"/>
          </p:nvPr>
        </p:nvSpPr>
        <p:spPr>
          <a:xfrm>
            <a:off x="455612" y="1154053"/>
            <a:ext cx="8231188" cy="327905"/>
          </a:xfrm>
        </p:spPr>
        <p:txBody>
          <a:bodyPr>
            <a:noAutofit/>
          </a:bodyPr>
          <a:lstStyle/>
          <a:p>
            <a:r>
              <a:rPr lang="en-US" sz="1800" dirty="0"/>
              <a:t>A nonnegative least squares problem (all b</a:t>
            </a:r>
            <a:r>
              <a:rPr lang="en-US" sz="1800" baseline="-25000" dirty="0"/>
              <a:t>i</a:t>
            </a:r>
            <a:r>
              <a:rPr lang="en-US" sz="1800" dirty="0"/>
              <a:t> ≥ 0)</a:t>
            </a:r>
          </a:p>
          <a:p>
            <a:r>
              <a:rPr lang="en-US" sz="1800" dirty="0"/>
              <a:t>MESMA (Roberts et al., RSE 2003) finds the optimal </a:t>
            </a:r>
            <a:r>
              <a:rPr lang="en-US" sz="1800" i="1" dirty="0"/>
              <a:t>compact </a:t>
            </a:r>
            <a:r>
              <a:rPr lang="en-US" sz="1800" dirty="0"/>
              <a:t>combination of library endmembers to reproduce observations</a:t>
            </a:r>
          </a:p>
          <a:p>
            <a:r>
              <a:rPr lang="en-US" sz="1800" dirty="0"/>
              <a:t>Minimizes per-channel RMSE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078" y="466091"/>
            <a:ext cx="8232774" cy="43603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Multiple Endmember Spectral Mixture Analysis</a:t>
            </a:r>
          </a:p>
        </p:txBody>
      </p:sp>
      <p:pic>
        <p:nvPicPr>
          <p:cNvPr id="21" name="Picture 20" descr="Bue_IJPRS_2015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7" t="41810" r="80903" b="53869"/>
          <a:stretch/>
        </p:blipFill>
        <p:spPr>
          <a:xfrm>
            <a:off x="1730298" y="2304344"/>
            <a:ext cx="5286022" cy="2249311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cxnSpLocks/>
          </p:cNvCxnSpPr>
          <p:nvPr/>
        </p:nvCxnSpPr>
        <p:spPr>
          <a:xfrm flipV="1">
            <a:off x="2187498" y="3980744"/>
            <a:ext cx="30480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</p:cNvCxnSpPr>
          <p:nvPr/>
        </p:nvCxnSpPr>
        <p:spPr>
          <a:xfrm flipV="1">
            <a:off x="4625898" y="3980744"/>
            <a:ext cx="0" cy="609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</p:cNvCxnSpPr>
          <p:nvPr/>
        </p:nvCxnSpPr>
        <p:spPr>
          <a:xfrm flipV="1">
            <a:off x="5235498" y="3980744"/>
            <a:ext cx="0" cy="609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</p:cNvCxnSpPr>
          <p:nvPr/>
        </p:nvCxnSpPr>
        <p:spPr>
          <a:xfrm flipH="1" flipV="1">
            <a:off x="6454698" y="3980744"/>
            <a:ext cx="533400" cy="609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349298" y="4666544"/>
            <a:ext cx="2492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Observed reflectance</a:t>
            </a:r>
          </a:p>
          <a:p>
            <a:r>
              <a:rPr lang="en-US" dirty="0">
                <a:solidFill>
                  <a:srgbClr val="FF0000"/>
                </a:solidFill>
              </a:rPr>
              <a:t>in wavelength j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092497" y="4666544"/>
            <a:ext cx="1301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Library spectrum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083097" y="4666544"/>
            <a:ext cx="1301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Mixing fraction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683297" y="4590344"/>
            <a:ext cx="1735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Measurement noise</a:t>
            </a:r>
          </a:p>
        </p:txBody>
      </p:sp>
    </p:spTree>
    <p:extLst>
      <p:ext uri="{BB962C8B-B14F-4D97-AF65-F5344CB8AC3E}">
        <p14:creationId xmlns:p14="http://schemas.microsoft.com/office/powerpoint/2010/main" val="2227980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3720BCA-E981-8E4C-BB3C-4B57AEDBC318}" type="datetime1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8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of geographic mixing models</a:t>
            </a:r>
            <a:br>
              <a:rPr lang="en-US" dirty="0"/>
            </a:br>
            <a:br>
              <a:rPr lang="en-US" b="0" dirty="0"/>
            </a:br>
            <a:endParaRPr lang="en-US" b="0" dirty="0"/>
          </a:p>
        </p:txBody>
      </p:sp>
      <p:grpSp>
        <p:nvGrpSpPr>
          <p:cNvPr id="2" name="Group 1"/>
          <p:cNvGrpSpPr/>
          <p:nvPr/>
        </p:nvGrpSpPr>
        <p:grpSpPr>
          <a:xfrm>
            <a:off x="454026" y="2051754"/>
            <a:ext cx="8498189" cy="4352221"/>
            <a:chOff x="645811" y="2023806"/>
            <a:chExt cx="8498189" cy="435222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1083" y="2680700"/>
              <a:ext cx="4352221" cy="303843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 descr="Screen Shot 2014-08-22 at 9.55.48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3716" y="2815144"/>
              <a:ext cx="5370284" cy="3509456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2" name="Straight Arrow Connector 11"/>
            <p:cNvCxnSpPr>
              <a:cxnSpLocks/>
              <a:stCxn id="8" idx="1"/>
            </p:cNvCxnSpPr>
            <p:nvPr/>
          </p:nvCxnSpPr>
          <p:spPr>
            <a:xfrm flipH="1" flipV="1">
              <a:off x="3200400" y="4343400"/>
              <a:ext cx="573316" cy="226472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5159297" y="2399371"/>
              <a:ext cx="0" cy="2209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cxnSpLocks/>
            </p:cNvCxnSpPr>
            <p:nvPr/>
          </p:nvCxnSpPr>
          <p:spPr>
            <a:xfrm>
              <a:off x="6185209" y="2840961"/>
              <a:ext cx="0" cy="66331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cxnSpLocks/>
            </p:cNvCxnSpPr>
            <p:nvPr/>
          </p:nvCxnSpPr>
          <p:spPr>
            <a:xfrm flipH="1">
              <a:off x="6537809" y="4093035"/>
              <a:ext cx="277800" cy="52794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7424853" y="4164983"/>
              <a:ext cx="0" cy="7620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4830300" y="2050558"/>
              <a:ext cx="1258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Chlorophyll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88295" y="2471629"/>
              <a:ext cx="2461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Liquid Water absorption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525154" y="3169705"/>
              <a:ext cx="17993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Water vapor absorption (remember?)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DD199BE-CB26-0544-96C1-A135D6CB5DA0}"/>
              </a:ext>
            </a:extLst>
          </p:cNvPr>
          <p:cNvSpPr txBox="1"/>
          <p:nvPr/>
        </p:nvSpPr>
        <p:spPr>
          <a:xfrm>
            <a:off x="454026" y="1089472"/>
            <a:ext cx="7795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Surface reflectance in Visible ShortWave InfraRed (VSWIR), acquired by a Next Generation Imaging Spectrometer</a:t>
            </a:r>
          </a:p>
        </p:txBody>
      </p:sp>
    </p:spTree>
    <p:extLst>
      <p:ext uri="{BB962C8B-B14F-4D97-AF65-F5344CB8AC3E}">
        <p14:creationId xmlns:p14="http://schemas.microsoft.com/office/powerpoint/2010/main" val="4095689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457200"/>
            <a:ext cx="7816649" cy="822036"/>
          </a:xfrm>
        </p:spPr>
        <p:txBody>
          <a:bodyPr/>
          <a:lstStyle/>
          <a:p>
            <a:r>
              <a:rPr lang="en-US" dirty="0"/>
              <a:t>What surfaces are evident?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20BCA-E981-8E4C-BB3C-4B57AEDBC318}" type="datetime1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03200"/>
            <a:ext cx="9144000" cy="6858000"/>
            <a:chOff x="0" y="0"/>
            <a:chExt cx="9144000" cy="6858000"/>
          </a:xfrm>
        </p:grpSpPr>
        <p:pic>
          <p:nvPicPr>
            <p:cNvPr id="2" name="Picture 1" descr="photo 2-1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2362200" y="5410200"/>
              <a:ext cx="9132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Dirt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38254" y="4931855"/>
              <a:ext cx="13586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Shade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19200" y="2057400"/>
              <a:ext cx="14752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Leaves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2285031"/>
      </p:ext>
    </p:extLst>
  </p:cSld>
  <p:clrMapOvr>
    <a:masterClrMapping/>
  </p:clrMapOvr>
</p:sld>
</file>

<file path=ppt/theme/theme1.xml><?xml version="1.0" encoding="utf-8"?>
<a:theme xmlns:a="http://schemas.openxmlformats.org/drawingml/2006/main" name="NASA-JPL White Templates">
  <a:themeElements>
    <a:clrScheme name="JPL Colors - Feb2015">
      <a:dk1>
        <a:srgbClr val="000000"/>
      </a:dk1>
      <a:lt1>
        <a:srgbClr val="FFFFFF"/>
      </a:lt1>
      <a:dk2>
        <a:srgbClr val="D0D3D4"/>
      </a:dk2>
      <a:lt2>
        <a:srgbClr val="75787B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FFFFFF"/>
      </a:accent6>
      <a:hlink>
        <a:srgbClr val="BA0C2F"/>
      </a:hlink>
      <a:folHlink>
        <a:srgbClr val="BA0C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NASA-JPL White Templates</Template>
  <TotalTime>1022</TotalTime>
  <Words>820</Words>
  <Application>Microsoft Macintosh PowerPoint</Application>
  <PresentationFormat>On-screen Show (4:3)</PresentationFormat>
  <Paragraphs>126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Cambria Math</vt:lpstr>
      <vt:lpstr>NASA-JPL White Templates</vt:lpstr>
      <vt:lpstr>PowerPoint Presentation</vt:lpstr>
      <vt:lpstr>PowerPoint Presentation</vt:lpstr>
      <vt:lpstr>Linear and Non-linear subspaces</vt:lpstr>
      <vt:lpstr>Linear vs. nonlinear mixtures of spectra</vt:lpstr>
      <vt:lpstr>Subpixel modeling: Gather a library of spectra</vt:lpstr>
      <vt:lpstr>Subpixel modeling</vt:lpstr>
      <vt:lpstr>Multiple Endmember Spectral Mixture Analysis</vt:lpstr>
      <vt:lpstr>Example of geographic mixing models  </vt:lpstr>
      <vt:lpstr>What surfaces are evident?</vt:lpstr>
      <vt:lpstr>Orchard example</vt:lpstr>
      <vt:lpstr>Continuum-absorption models</vt:lpstr>
      <vt:lpstr>Placing the continuum is an art!</vt:lpstr>
      <vt:lpstr>Inversion options</vt:lpstr>
      <vt:lpstr>PowerPoint Presentation</vt:lpstr>
      <vt:lpstr>Exercise 5: Spectral unmixing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R. Thompson</dc:creator>
  <cp:lastModifiedBy>David R. Thompson</cp:lastModifiedBy>
  <cp:revision>63</cp:revision>
  <cp:lastPrinted>2014-07-14T23:49:38Z</cp:lastPrinted>
  <dcterms:created xsi:type="dcterms:W3CDTF">2019-07-06T21:56:51Z</dcterms:created>
  <dcterms:modified xsi:type="dcterms:W3CDTF">2020-02-03T23:54:33Z</dcterms:modified>
</cp:coreProperties>
</file>